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60" r:id="rId3"/>
    <p:sldId id="257" r:id="rId4"/>
    <p:sldId id="258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 autoAdjust="0"/>
    <p:restoredTop sz="94728" autoAdjust="0"/>
  </p:normalViewPr>
  <p:slideViewPr>
    <p:cSldViewPr showGuides="1">
      <p:cViewPr varScale="1">
        <p:scale>
          <a:sx n="75" d="100"/>
          <a:sy n="75" d="100"/>
        </p:scale>
        <p:origin x="1416" y="54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7435FC2-B536-42B8-BB43-CA4E6877D2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03583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8B88F3-7536-42A5-A524-815E67734184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7147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147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77942724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B39576EE-8D93-40DB-AFC0-B00C59E33360}" type="slidenum">
              <a:rPr lang="en-US" altLang="en-US"/>
              <a:pPr/>
              <a:t>2</a:t>
            </a:fld>
            <a:endParaRPr lang="en-US" altLang="en-US"/>
          </a:p>
        </p:txBody>
      </p:sp>
      <p:sp>
        <p:nvSpPr>
          <p:cNvPr id="72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2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80968440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FE40528-2782-494C-9B92-6407F791FF57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7127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1143000" y="685800"/>
            <a:ext cx="4573588" cy="3430588"/>
          </a:xfrm>
          <a:ln/>
        </p:spPr>
      </p:sp>
      <p:sp>
        <p:nvSpPr>
          <p:cNvPr id="7127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</p:spPr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34438080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133A4DE6-9BB2-447F-BC49-3BF8979512E4}" type="slidenum">
              <a:rPr lang="en-US" altLang="en-US"/>
              <a:pPr/>
              <a:t>4</a:t>
            </a:fld>
            <a:endParaRPr lang="en-US" altLang="en-US"/>
          </a:p>
        </p:txBody>
      </p:sp>
      <p:sp>
        <p:nvSpPr>
          <p:cNvPr id="7741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774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7799633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4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1551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229600" cy="71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81075"/>
            <a:ext cx="8642350" cy="554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609600" y="836613"/>
            <a:ext cx="7924800" cy="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3731" name="Rectangle 3"/>
          <p:cNvSpPr>
            <a:spLocks noGrp="1" noChangeArrowheads="1"/>
          </p:cNvSpPr>
          <p:nvPr>
            <p:ph idx="1"/>
          </p:nvPr>
        </p:nvSpPr>
        <p:spPr>
          <a:xfrm>
            <a:off x="250825" y="981075"/>
            <a:ext cx="8642350" cy="5875338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dirty="0" smtClean="0"/>
              <a:t>You will take part in an auction. You will be randomly assigned to be either a buyer or a seller throughout</a:t>
            </a:r>
          </a:p>
          <a:p>
            <a:r>
              <a:rPr lang="en-US" altLang="en-US" dirty="0" smtClean="0"/>
              <a:t>Auction rules</a:t>
            </a:r>
          </a:p>
          <a:p>
            <a:pPr lvl="1"/>
            <a:r>
              <a:rPr lang="en-US" altLang="en-US" dirty="0" smtClean="0"/>
              <a:t>Both buyers and sellers can post prices at which to buy/sell goods</a:t>
            </a:r>
          </a:p>
          <a:p>
            <a:pPr lvl="1"/>
            <a:r>
              <a:rPr lang="en-US" altLang="en-US" dirty="0" smtClean="0"/>
              <a:t>If you are a seller you </a:t>
            </a:r>
            <a:r>
              <a:rPr lang="en-US" altLang="en-US" dirty="0" smtClean="0"/>
              <a:t>can sell up to 2 goods. You will be assigned a cost of producing each good.</a:t>
            </a:r>
          </a:p>
          <a:p>
            <a:pPr lvl="2"/>
            <a:r>
              <a:rPr lang="en-US" altLang="en-US" dirty="0" smtClean="0"/>
              <a:t>Profit </a:t>
            </a:r>
            <a:r>
              <a:rPr lang="en-US" altLang="en-US" dirty="0" smtClean="0"/>
              <a:t>of selling good 1 </a:t>
            </a:r>
            <a:r>
              <a:rPr lang="en-US" altLang="en-US" dirty="0" smtClean="0"/>
              <a:t>= price </a:t>
            </a:r>
            <a:r>
              <a:rPr lang="en-US" altLang="en-US" dirty="0" smtClean="0"/>
              <a:t>of good 1 </a:t>
            </a:r>
            <a:r>
              <a:rPr lang="en-US" altLang="en-US" dirty="0" smtClean="0"/>
              <a:t>–cost </a:t>
            </a:r>
            <a:r>
              <a:rPr lang="en-US" altLang="en-US" dirty="0" smtClean="0"/>
              <a:t>of good </a:t>
            </a:r>
            <a:r>
              <a:rPr lang="en-US" altLang="en-US" dirty="0" smtClean="0"/>
              <a:t>1</a:t>
            </a:r>
          </a:p>
          <a:p>
            <a:pPr lvl="2"/>
            <a:r>
              <a:rPr lang="en-US" altLang="en-US" dirty="0"/>
              <a:t>Profit of selling good </a:t>
            </a:r>
            <a:r>
              <a:rPr lang="en-US" altLang="en-US" dirty="0" smtClean="0"/>
              <a:t>2 </a:t>
            </a:r>
            <a:r>
              <a:rPr lang="en-US" altLang="en-US" dirty="0"/>
              <a:t>= price of good </a:t>
            </a:r>
            <a:r>
              <a:rPr lang="en-US" altLang="en-US" dirty="0" smtClean="0"/>
              <a:t>2 </a:t>
            </a:r>
            <a:r>
              <a:rPr lang="en-US" altLang="en-US" dirty="0"/>
              <a:t>–cost of good 2</a:t>
            </a:r>
          </a:p>
          <a:p>
            <a:pPr lvl="1"/>
            <a:r>
              <a:rPr lang="en-US" altLang="en-US" dirty="0" smtClean="0"/>
              <a:t>If </a:t>
            </a:r>
            <a:r>
              <a:rPr lang="en-US" altLang="en-US" dirty="0"/>
              <a:t>you are a </a:t>
            </a:r>
            <a:r>
              <a:rPr lang="en-US" altLang="en-US" dirty="0" smtClean="0"/>
              <a:t>buyer you can buy up to 2 goods. </a:t>
            </a:r>
            <a:r>
              <a:rPr lang="en-US" altLang="en-US" dirty="0" smtClean="0"/>
              <a:t>You </a:t>
            </a:r>
            <a:r>
              <a:rPr lang="en-US" altLang="en-US" dirty="0" smtClean="0"/>
              <a:t>will be assigned a value of buying each good</a:t>
            </a:r>
            <a:r>
              <a:rPr lang="en-US" altLang="en-US" dirty="0" smtClean="0"/>
              <a:t>.</a:t>
            </a:r>
          </a:p>
          <a:p>
            <a:pPr lvl="2"/>
            <a:r>
              <a:rPr lang="en-US" altLang="en-US" dirty="0"/>
              <a:t>Profit of </a:t>
            </a:r>
            <a:r>
              <a:rPr lang="en-US" altLang="en-US" dirty="0" smtClean="0"/>
              <a:t>buying good </a:t>
            </a:r>
            <a:r>
              <a:rPr lang="en-US" altLang="en-US" dirty="0"/>
              <a:t>1 </a:t>
            </a:r>
            <a:r>
              <a:rPr lang="en-US" altLang="en-US" dirty="0" smtClean="0"/>
              <a:t>= value of </a:t>
            </a:r>
            <a:r>
              <a:rPr lang="en-US" altLang="en-US" dirty="0"/>
              <a:t>good </a:t>
            </a:r>
            <a:r>
              <a:rPr lang="en-US" altLang="en-US" dirty="0" smtClean="0"/>
              <a:t>1 – </a:t>
            </a:r>
            <a:r>
              <a:rPr lang="en-US" altLang="en-US" dirty="0"/>
              <a:t>price of good </a:t>
            </a:r>
            <a:r>
              <a:rPr lang="en-US" altLang="en-US" dirty="0" smtClean="0"/>
              <a:t>1</a:t>
            </a:r>
            <a:endParaRPr lang="en-US" altLang="en-US" dirty="0"/>
          </a:p>
          <a:p>
            <a:pPr lvl="2"/>
            <a:r>
              <a:rPr lang="en-US" altLang="en-US" dirty="0"/>
              <a:t>Profit of </a:t>
            </a:r>
            <a:r>
              <a:rPr lang="en-US" altLang="en-US" dirty="0" smtClean="0"/>
              <a:t>buying good </a:t>
            </a:r>
            <a:r>
              <a:rPr lang="en-US" altLang="en-US" dirty="0"/>
              <a:t>2 = value of good </a:t>
            </a:r>
            <a:r>
              <a:rPr lang="en-US" altLang="en-US" dirty="0" smtClean="0"/>
              <a:t>2 </a:t>
            </a:r>
            <a:r>
              <a:rPr lang="en-US" altLang="en-US" dirty="0"/>
              <a:t>– price of good </a:t>
            </a:r>
            <a:r>
              <a:rPr lang="en-US" altLang="en-US" dirty="0" smtClean="0"/>
              <a:t>2</a:t>
            </a:r>
            <a:endParaRPr lang="en-US" altLang="en-US" dirty="0"/>
          </a:p>
          <a:p>
            <a:pPr lvl="1"/>
            <a:r>
              <a:rPr lang="en-US" altLang="en-US" dirty="0" smtClean="0"/>
              <a:t>Information: </a:t>
            </a:r>
          </a:p>
          <a:p>
            <a:pPr lvl="2"/>
            <a:r>
              <a:rPr lang="en-US" altLang="en-US" dirty="0" smtClean="0"/>
              <a:t>You will be informed of your values or costs but you won’t be informed of the values or costs of others.</a:t>
            </a:r>
          </a:p>
          <a:p>
            <a:pPr lvl="2"/>
            <a:r>
              <a:rPr lang="en-US" altLang="en-US" dirty="0" smtClean="0"/>
              <a:t>During trading you will see the highest bid, the lowest ask, and the price at which goods are sold</a:t>
            </a:r>
            <a:endParaRPr lang="en-US" altLang="en-US" dirty="0"/>
          </a:p>
        </p:txBody>
      </p:sp>
      <p:sp>
        <p:nvSpPr>
          <p:cNvPr id="7137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Instructions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10946744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98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en-US" dirty="0" smtClean="0"/>
              <a:t>More rules</a:t>
            </a:r>
          </a:p>
          <a:p>
            <a:pPr lvl="1"/>
            <a:r>
              <a:rPr lang="en-US" altLang="en-US" dirty="0" smtClean="0"/>
              <a:t>You will trade for 8 trading periods</a:t>
            </a:r>
          </a:p>
          <a:p>
            <a:pPr lvl="1"/>
            <a:r>
              <a:rPr lang="en-US" altLang="en-US" dirty="0" smtClean="0"/>
              <a:t>Each period lasts 1½ min (except period 1, which lasts 3 min)</a:t>
            </a:r>
          </a:p>
          <a:p>
            <a:pPr lvl="1"/>
            <a:r>
              <a:rPr lang="en-US" altLang="en-US" dirty="0" smtClean="0"/>
              <a:t>At the beginning of each period you receive new goods to buy/sell. Unsold/bought goods do not carry </a:t>
            </a:r>
            <a:r>
              <a:rPr lang="en-US" altLang="en-US" dirty="0" smtClean="0"/>
              <a:t>over to </a:t>
            </a:r>
            <a:r>
              <a:rPr lang="en-US" altLang="en-US" dirty="0" smtClean="0"/>
              <a:t>future periods</a:t>
            </a:r>
          </a:p>
          <a:p>
            <a:pPr lvl="1"/>
            <a:r>
              <a:rPr lang="en-US" altLang="en-US" dirty="0" smtClean="0"/>
              <a:t>Buyers buy their </a:t>
            </a:r>
            <a:r>
              <a:rPr lang="en-US" altLang="en-US" dirty="0" smtClean="0"/>
              <a:t>highest-value </a:t>
            </a:r>
            <a:r>
              <a:rPr lang="en-US" altLang="en-US" dirty="0" smtClean="0"/>
              <a:t>good first</a:t>
            </a:r>
          </a:p>
          <a:p>
            <a:pPr lvl="1"/>
            <a:r>
              <a:rPr lang="en-US" altLang="en-US" dirty="0" smtClean="0"/>
              <a:t>Sellers sell their </a:t>
            </a:r>
            <a:r>
              <a:rPr lang="en-US" altLang="en-US" dirty="0" smtClean="0"/>
              <a:t>lowest-cost </a:t>
            </a:r>
            <a:r>
              <a:rPr lang="en-US" altLang="en-US" dirty="0" smtClean="0"/>
              <a:t>good first</a:t>
            </a:r>
          </a:p>
          <a:p>
            <a:pPr lvl="1"/>
            <a:r>
              <a:rPr lang="en-US" altLang="en-US" dirty="0" smtClean="0"/>
              <a:t>At any moment while the market is </a:t>
            </a:r>
            <a:r>
              <a:rPr lang="en-US" altLang="en-US" dirty="0" smtClean="0"/>
              <a:t>open </a:t>
            </a:r>
            <a:r>
              <a:rPr lang="en-US" altLang="en-US" dirty="0" smtClean="0"/>
              <a:t>you can accept the current bid/ask or place new one</a:t>
            </a:r>
          </a:p>
          <a:p>
            <a:pPr lvl="1"/>
            <a:r>
              <a:rPr lang="en-US" altLang="en-US" dirty="0" smtClean="0"/>
              <a:t>You won’t be able to buy or sell goods at a loss</a:t>
            </a:r>
          </a:p>
        </p:txBody>
      </p:sp>
      <p:sp>
        <p:nvSpPr>
          <p:cNvPr id="71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/>
              <a:t>Instructions</a:t>
            </a:r>
            <a:endParaRPr lang="en-GB" altLang="en-US" dirty="0"/>
          </a:p>
        </p:txBody>
      </p:sp>
    </p:spTree>
    <p:extLst>
      <p:ext uri="{BB962C8B-B14F-4D97-AF65-F5344CB8AC3E}">
        <p14:creationId xmlns:p14="http://schemas.microsoft.com/office/powerpoint/2010/main" val="4076225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1685" name="Picture 5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209088" cy="6907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73124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94800" cy="6896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3785</TotalTime>
  <Words>284</Words>
  <Application>Microsoft Office PowerPoint</Application>
  <PresentationFormat>On-screen Show (4:3)</PresentationFormat>
  <Paragraphs>26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Times New Roman</vt:lpstr>
      <vt:lpstr>Wingdings</vt:lpstr>
      <vt:lpstr>Default Design</vt:lpstr>
      <vt:lpstr>Instructions</vt:lpstr>
      <vt:lpstr>Instructions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Ernesto Reuben</dc:creator>
  <cp:lastModifiedBy>Ernesto Reuben</cp:lastModifiedBy>
  <cp:revision>138</cp:revision>
  <dcterms:created xsi:type="dcterms:W3CDTF">2007-03-06T12:18:29Z</dcterms:created>
  <dcterms:modified xsi:type="dcterms:W3CDTF">2015-02-20T04:04:37Z</dcterms:modified>
</cp:coreProperties>
</file>